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4630400" cy="8229600"/>
  <p:notesSz cx="8229600" cy="146304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94" autoAdjust="0"/>
    <p:restoredTop sz="94610"/>
  </p:normalViewPr>
  <p:slideViewPr>
    <p:cSldViewPr snapToGrid="0" snapToObjects="1">
      <p:cViewPr>
        <p:scale>
          <a:sx n="50" d="100"/>
          <a:sy n="50" d="100"/>
        </p:scale>
        <p:origin x="676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1261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25400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25400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7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svg"/><Relationship Id="rId5" Type="http://schemas.openxmlformats.org/officeDocument/2006/relationships/image" Target="../media/image21.svg"/><Relationship Id="rId4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unita-Gadapa/Data-Analyst-Internship-Projects-of-Unified-Mentor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sv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9210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09869"/>
            <a:ext cx="7556421" cy="354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Data Analytics Portfolio: Strategic Insights Across Finance, E-Commerce, Entertainment &amp; Cybersecurity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353764"/>
            <a:ext cx="7556421" cy="10659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End-to-End Data Pipeline Development | SQL Analysis | Predictive Modeling | Business Intelligence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1602"/>
            <a:ext cx="123904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Market Segmentation Analysis: Key Findings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54010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688080"/>
            <a:ext cx="32163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Pricing Tier Breakdown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178498"/>
            <a:ext cx="389393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Market segmented into Budget, Mid, Upper-Mid, Premium, and Ultra bands based on feature configurations.</a:t>
            </a:r>
            <a:endParaRPr lang="en-US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2554010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3688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Storage Impact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4178498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SSD versus HDD storage in specific RAM buckets significantly correlates with price premiums.</a:t>
            </a:r>
            <a:endParaRPr lang="en-US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2554010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3688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Display Premiums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178498"/>
            <a:ext cx="389393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High-resolution screens with IPS panels act as primary price drivers for "Premium" and "Ultra" categories.</a:t>
            </a:r>
            <a:endParaRPr lang="en-US" dirty="0"/>
          </a:p>
        </p:txBody>
      </p:sp>
      <p:sp>
        <p:nvSpPr>
          <p:cNvPr id="12" name="Text 7"/>
          <p:cNvSpPr/>
          <p:nvPr/>
        </p:nvSpPr>
        <p:spPr>
          <a:xfrm>
            <a:off x="793790" y="611207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Strategic Value:</a:t>
            </a:r>
            <a:r>
              <a:rPr lang="en-US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Provides manufacturers with feature bundle pricing roadmaps and identifies optimal positioning in high-volume "Upper-Mid" tier with SSD/16GB RAM configurations.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02307"/>
            <a:ext cx="7556421" cy="1567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Business Impact &amp; Strategic Recommendations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280190" y="3009901"/>
            <a:ext cx="7556421" cy="1790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laptop pricing intelligence project delivered actionable market insights for competitive positioning. Analysis revealed that high-resolution displays serve as primary differentiators for premium categories, whilst SSD storage configurations in mid-tier segments capture maximum market volume.</a:t>
            </a: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6280190" y="4940301"/>
            <a:ext cx="7556421" cy="1384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Strategic Recommendation:</a:t>
            </a:r>
            <a:r>
              <a:rPr lang="en-US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Focus on "Upper-Mid" tier expansion with SSD/16GB RAM bundles, as this segment demonstrates the highest market volume and profitability potential.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4766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Project 3: Netflix Content Strategy Analytics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280190" y="310538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Streaming platform analytics evaluating content library composition to optimise acquisition strategy and regional genre targeting across global markets.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6280190" y="4449247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Pipeline Architecture:</a:t>
            </a: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Exploded genre tags to perform granular analysis, standardised "Not Given" director entries, and leveraged SQL JOINs between titles and genres tables to map country-specific preferences and director activity.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280190" y="615600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Identified monthly trend patterns and regional genre matrices enabling data-driven content acquisition decisions.</a:t>
            </a:r>
            <a:endParaRPr lang="en-US" sz="2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01829"/>
            <a:ext cx="13042821" cy="11238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Netflix Content Strategy: Key Analytics Insights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793790" y="3173016"/>
            <a:ext cx="4196358" cy="2773799"/>
          </a:xfrm>
          <a:prstGeom prst="roundRect">
            <a:avLst>
              <a:gd name="adj" fmla="val 343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407450"/>
            <a:ext cx="29376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Content Composition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897868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Quantified "Movie" versus "TV Show" counts, revealing platform-wide preference for feature films as primary engagement vehicle.</a:t>
            </a: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5216962" y="3173016"/>
            <a:ext cx="4196358" cy="2773799"/>
          </a:xfrm>
          <a:prstGeom prst="roundRect">
            <a:avLst>
              <a:gd name="adj" fmla="val 343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6" y="34074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Seasonal Patterns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3897868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Identified monthly "Yearly Trend of Additions" to pinpoint peak content release windows for maximum viewership impact.</a:t>
            </a:r>
            <a:endParaRPr lang="en-US" dirty="0"/>
          </a:p>
        </p:txBody>
      </p:sp>
      <p:sp>
        <p:nvSpPr>
          <p:cNvPr id="9" name="Shape 7"/>
          <p:cNvSpPr/>
          <p:nvPr/>
        </p:nvSpPr>
        <p:spPr>
          <a:xfrm>
            <a:off x="9640133" y="3173016"/>
            <a:ext cx="4196358" cy="2773799"/>
          </a:xfrm>
          <a:prstGeom prst="roundRect">
            <a:avLst>
              <a:gd name="adj" fmla="val 343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3407450"/>
            <a:ext cx="29502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Regional Preferences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3897868"/>
            <a:ext cx="37274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Mapped top genre-country combinations exposing differentiation opportunities in India ("Comedy" dominance) and USA markets.</a:t>
            </a: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793790" y="620196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Strategic Value:</a:t>
            </a:r>
            <a:r>
              <a:rPr lang="en-US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Aligns release calendars with high-growth months and identifies content gaps in top-performing countries for strategic acquisitions.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64029"/>
            <a:ext cx="123340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Project 4: Instagram Fake Account Detection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93790" y="471297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Machine learning classification model to distinguish genuine from fraudulent social media accounts, enabling automated botnet detection.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93790" y="569392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Technical Implementation:</a:t>
            </a: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Engineered behavioural features including username_num_ratio, fullname_num_ratio, and fol_ratio (followers/following). Applied Random Forest models to cleaned dataset with enhanced feature engineering.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93790" y="667488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Model Performance:</a:t>
            </a: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Precision and recall metrics for detecting "Fake=1" class demonstrate strong classification capability.</a:t>
            </a:r>
            <a:endParaRPr lang="en-US" sz="20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4840" y="1135380"/>
            <a:ext cx="4463772" cy="557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Skills &amp; Expertise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840" y="1974294"/>
            <a:ext cx="446365" cy="44636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4840" y="2596277"/>
            <a:ext cx="2231827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SQL &amp; Databases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624840" y="2959537"/>
            <a:ext cx="6602492" cy="255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Complex joins, aggregations, and database pipeline construction</a:t>
            </a:r>
            <a:endParaRPr lang="en-US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02949" y="1974294"/>
            <a:ext cx="446365" cy="4463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02949" y="2596277"/>
            <a:ext cx="2231827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Python &amp; ML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7402949" y="2959537"/>
            <a:ext cx="6602611" cy="255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Random Forest modelling, feature engineering, and predictive analytics</a:t>
            </a:r>
            <a:endParaRPr lang="en-US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4840" y="3495794"/>
            <a:ext cx="446365" cy="44636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24840" y="4117777"/>
            <a:ext cx="2231827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Visualisation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624840" y="4481036"/>
            <a:ext cx="6602492" cy="255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Dashboard design and strategic insight communication</a:t>
            </a:r>
            <a:endParaRPr lang="en-US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02949" y="3495794"/>
            <a:ext cx="446365" cy="44636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02949" y="4117777"/>
            <a:ext cx="2231827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Data Engineering</a:t>
            </a:r>
            <a:endParaRPr lang="en-US" sz="2400" dirty="0"/>
          </a:p>
        </p:txBody>
      </p:sp>
      <p:sp>
        <p:nvSpPr>
          <p:cNvPr id="14" name="Text 8"/>
          <p:cNvSpPr/>
          <p:nvPr/>
        </p:nvSpPr>
        <p:spPr>
          <a:xfrm>
            <a:off x="7402949" y="4481036"/>
            <a:ext cx="6602611" cy="255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Pipeline development, cleaning, and quality assurance</a:t>
            </a:r>
            <a:endParaRPr lang="en-US" dirty="0"/>
          </a:p>
        </p:txBody>
      </p:sp>
      <p:sp>
        <p:nvSpPr>
          <p:cNvPr id="15" name="Shape 9"/>
          <p:cNvSpPr/>
          <p:nvPr/>
        </p:nvSpPr>
        <p:spPr>
          <a:xfrm>
            <a:off x="624840" y="4983589"/>
            <a:ext cx="13380720" cy="29885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</p:sp>
      <p:sp>
        <p:nvSpPr>
          <p:cNvPr id="16" name="Text 10"/>
          <p:cNvSpPr/>
          <p:nvPr/>
        </p:nvSpPr>
        <p:spPr>
          <a:xfrm>
            <a:off x="624840" y="5224105"/>
            <a:ext cx="2678192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Career Summary</a:t>
            </a:r>
            <a:endParaRPr lang="en-US" sz="2100" dirty="0"/>
          </a:p>
        </p:txBody>
      </p:sp>
      <p:sp>
        <p:nvSpPr>
          <p:cNvPr id="17" name="Text 11"/>
          <p:cNvSpPr/>
          <p:nvPr/>
        </p:nvSpPr>
        <p:spPr>
          <a:xfrm>
            <a:off x="624840" y="5769531"/>
            <a:ext cx="13380720" cy="510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Experienced data analyst with demonstrated track record across finance, e-commerce, entertainment, and cybersecurity domains. Proven ability to transform raw data into strategic insights through end-to-end pipeline development, SQL analysis, and predictive modelling.</a:t>
            </a:r>
            <a:endParaRPr lang="en-US" dirty="0"/>
          </a:p>
        </p:txBody>
      </p:sp>
      <p:sp>
        <p:nvSpPr>
          <p:cNvPr id="18" name="Shape 12"/>
          <p:cNvSpPr/>
          <p:nvPr/>
        </p:nvSpPr>
        <p:spPr>
          <a:xfrm>
            <a:off x="624840" y="6623208"/>
            <a:ext cx="13380720" cy="676027"/>
          </a:xfrm>
          <a:prstGeom prst="roundRect">
            <a:avLst>
              <a:gd name="adj" fmla="val 11433"/>
            </a:avLst>
          </a:prstGeom>
          <a:solidFill>
            <a:srgbClr val="C7C9EA"/>
          </a:solidFill>
          <a:ln/>
        </p:spPr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315" y="6695480"/>
            <a:ext cx="223123" cy="178475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1204913" y="6623209"/>
            <a:ext cx="12622173" cy="255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b="1" dirty="0">
                <a:solidFill>
                  <a:srgbClr val="000000"/>
                </a:solidFill>
                <a:ea typeface="Inter" pitchFamily="34" charset="-122"/>
                <a:cs typeface="Inter" pitchFamily="34" charset="-120"/>
              </a:rPr>
              <a:t>Available for:</a:t>
            </a:r>
            <a:r>
              <a:rPr lang="en-US" dirty="0">
                <a:solidFill>
                  <a:srgbClr val="000000"/>
                </a:solidFill>
                <a:ea typeface="Inter" pitchFamily="34" charset="-122"/>
                <a:cs typeface="Inter" pitchFamily="34" charset="-120"/>
              </a:rPr>
              <a:t> Data Analyst, Business Intelligence, and Analytics Engineer positions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8787E8-C983-49B6-81DA-F3B2D24BA7A8}"/>
              </a:ext>
            </a:extLst>
          </p:cNvPr>
          <p:cNvSpPr txBox="1"/>
          <p:nvPr/>
        </p:nvSpPr>
        <p:spPr>
          <a:xfrm>
            <a:off x="3063240" y="548640"/>
            <a:ext cx="7589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/>
              <a:t>Project Repository &amp; Code Access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27E405-1B47-4D81-BCDF-E3D6765E619E}"/>
              </a:ext>
            </a:extLst>
          </p:cNvPr>
          <p:cNvSpPr txBox="1"/>
          <p:nvPr/>
        </p:nvSpPr>
        <p:spPr>
          <a:xfrm>
            <a:off x="891540" y="1817370"/>
            <a:ext cx="1152144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Complete project source code, SQL scripts, dashboards, and machine learning implementations are available on GitHub.</a:t>
            </a:r>
          </a:p>
          <a:p>
            <a:endParaRPr lang="en-IN" dirty="0"/>
          </a:p>
          <a:p>
            <a:r>
              <a:rPr lang="en-IN" sz="2000" b="1" dirty="0"/>
              <a:t>GitHub Profile:</a:t>
            </a:r>
          </a:p>
          <a:p>
            <a:r>
              <a:rPr lang="en-IN" dirty="0">
                <a:hlinkClick r:id="rId2"/>
              </a:rPr>
              <a:t>https://github.com/Sunita-Gadapa/Data-Analyst-Internship-Projects-of-Unified-Mentor</a:t>
            </a:r>
            <a:endParaRPr lang="en-IN" dirty="0"/>
          </a:p>
          <a:p>
            <a:endParaRPr lang="en-IN" dirty="0"/>
          </a:p>
          <a:p>
            <a:r>
              <a:rPr lang="en-IN" sz="2000" b="1" dirty="0"/>
              <a:t>Individual Project Folders:</a:t>
            </a:r>
          </a:p>
          <a:p>
            <a:r>
              <a:rPr lang="en-IN" dirty="0"/>
              <a:t>• Coca-Cola Stock Analysis</a:t>
            </a:r>
          </a:p>
          <a:p>
            <a:r>
              <a:rPr lang="en-IN" dirty="0"/>
              <a:t>• Laptop Pricing Intelligence</a:t>
            </a:r>
          </a:p>
          <a:p>
            <a:r>
              <a:rPr lang="en-IN" dirty="0"/>
              <a:t>• Netflix Content Strategy Analytics</a:t>
            </a:r>
          </a:p>
          <a:p>
            <a:r>
              <a:rPr lang="en-IN" dirty="0"/>
              <a:t>• Instagram Fake Account Detection</a:t>
            </a:r>
          </a:p>
          <a:p>
            <a:endParaRPr lang="en-US" dirty="0"/>
          </a:p>
          <a:p>
            <a:r>
              <a:rPr lang="en-US" sz="2000" b="1" dirty="0"/>
              <a:t>All projects include:</a:t>
            </a:r>
          </a:p>
          <a:p>
            <a:r>
              <a:rPr lang="en-US" dirty="0"/>
              <a:t>• End-to-End Data Pipeline Development</a:t>
            </a:r>
          </a:p>
          <a:p>
            <a:r>
              <a:rPr lang="en-US" dirty="0"/>
              <a:t>• SQL Queries &amp; Database Design</a:t>
            </a:r>
          </a:p>
          <a:p>
            <a:r>
              <a:rPr lang="en-US" dirty="0"/>
              <a:t>• Machine Learning Models</a:t>
            </a:r>
          </a:p>
          <a:p>
            <a:r>
              <a:rPr lang="en-US" dirty="0"/>
              <a:t>• Business Insights &amp; Dashboards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9132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8391" y="2125504"/>
            <a:ext cx="8227219" cy="818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Project 1: Coca-Cola Stock Analysis – Volatility &amp; Trading Patterns</a:t>
            </a:r>
            <a:endParaRPr lang="en-US" sz="2800" dirty="0"/>
          </a:p>
        </p:txBody>
      </p:sp>
      <p:sp>
        <p:nvSpPr>
          <p:cNvPr id="4" name="Shape 1"/>
          <p:cNvSpPr/>
          <p:nvPr/>
        </p:nvSpPr>
        <p:spPr>
          <a:xfrm>
            <a:off x="443151" y="3042404"/>
            <a:ext cx="30480" cy="61091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5" name="Text 2"/>
          <p:cNvSpPr/>
          <p:nvPr/>
        </p:nvSpPr>
        <p:spPr>
          <a:xfrm>
            <a:off x="619839" y="3057644"/>
            <a:ext cx="1637467" cy="204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Problem Statement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19839" y="3307556"/>
            <a:ext cx="3904893" cy="3305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2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Identify historical stock volatility patterns and trading volume correlations to optimize investment strategy and timing</a:t>
            </a:r>
            <a:endParaRPr lang="en-US" sz="1200" dirty="0"/>
          </a:p>
        </p:txBody>
      </p:sp>
      <p:sp>
        <p:nvSpPr>
          <p:cNvPr id="7" name="Shape 4"/>
          <p:cNvSpPr/>
          <p:nvPr/>
        </p:nvSpPr>
        <p:spPr>
          <a:xfrm>
            <a:off x="4604028" y="3042404"/>
            <a:ext cx="30480" cy="61091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8" name="Text 5"/>
          <p:cNvSpPr/>
          <p:nvPr/>
        </p:nvSpPr>
        <p:spPr>
          <a:xfrm>
            <a:off x="4780717" y="3057644"/>
            <a:ext cx="1637467" cy="204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Data Pipeline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4780717" y="3307556"/>
            <a:ext cx="3904893" cy="3305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2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15,311 historical records (1962-2025) | MySQL integration | OHLC pricing standardization | Live yfinance API updates</a:t>
            </a:r>
            <a:endParaRPr lang="en-US" sz="1200" dirty="0"/>
          </a:p>
        </p:txBody>
      </p:sp>
      <p:sp>
        <p:nvSpPr>
          <p:cNvPr id="10" name="Shape 7"/>
          <p:cNvSpPr/>
          <p:nvPr/>
        </p:nvSpPr>
        <p:spPr>
          <a:xfrm>
            <a:off x="443151" y="3774043"/>
            <a:ext cx="30480" cy="829032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1" name="Text 8"/>
          <p:cNvSpPr/>
          <p:nvPr/>
        </p:nvSpPr>
        <p:spPr>
          <a:xfrm>
            <a:off x="619839" y="3789283"/>
            <a:ext cx="1637467" cy="204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Key Metrics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619839" y="4039195"/>
            <a:ext cx="3904893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Correlation (Price-Volume): 0.456</a:t>
            </a:r>
            <a:endParaRPr lang="en-US" sz="1200" dirty="0"/>
          </a:p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MA_20/MA_50 trend indicators</a:t>
            </a:r>
            <a:endParaRPr lang="en-US" sz="1200" dirty="0"/>
          </a:p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Daily volatility (20-day rolling std)</a:t>
            </a:r>
            <a:endParaRPr lang="en-US" sz="1200" dirty="0"/>
          </a:p>
        </p:txBody>
      </p:sp>
      <p:sp>
        <p:nvSpPr>
          <p:cNvPr id="13" name="Shape 10"/>
          <p:cNvSpPr/>
          <p:nvPr/>
        </p:nvSpPr>
        <p:spPr>
          <a:xfrm>
            <a:off x="4604028" y="3774043"/>
            <a:ext cx="30480" cy="829032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4" name="Text 11"/>
          <p:cNvSpPr/>
          <p:nvPr/>
        </p:nvSpPr>
        <p:spPr>
          <a:xfrm>
            <a:off x="4780717" y="3789283"/>
            <a:ext cx="1637467" cy="204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SQL Analysis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4780717" y="4039195"/>
            <a:ext cx="3904893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Monthly volume aggregation</a:t>
            </a:r>
            <a:endParaRPr lang="en-US" sz="1200" dirty="0"/>
          </a:p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Year/Month grouping</a:t>
            </a:r>
            <a:endParaRPr lang="en-US" sz="1200" dirty="0"/>
          </a:p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AvgPrice calculation: (O+H+L+C)/4</a:t>
            </a:r>
            <a:endParaRPr lang="en-US" sz="1200" dirty="0"/>
          </a:p>
        </p:txBody>
      </p:sp>
      <p:sp>
        <p:nvSpPr>
          <p:cNvPr id="16" name="Shape 13"/>
          <p:cNvSpPr/>
          <p:nvPr/>
        </p:nvSpPr>
        <p:spPr>
          <a:xfrm>
            <a:off x="443151" y="4723805"/>
            <a:ext cx="30480" cy="829032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7" name="Text 14"/>
          <p:cNvSpPr/>
          <p:nvPr/>
        </p:nvSpPr>
        <p:spPr>
          <a:xfrm>
            <a:off x="619839" y="4739045"/>
            <a:ext cx="1637467" cy="204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Models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619839" y="4988957"/>
            <a:ext cx="3904893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Linear Regression (MAE: 0.116)</a:t>
            </a:r>
            <a:endParaRPr lang="en-US" sz="1200" dirty="0"/>
          </a:p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Random Forest (MAE: 14.67)</a:t>
            </a:r>
            <a:endParaRPr lang="en-US" sz="1200" dirty="0"/>
          </a:p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LSTM Neural Network (MSE: 0.00051 - best)</a:t>
            </a:r>
            <a:endParaRPr lang="en-US" sz="1200" dirty="0"/>
          </a:p>
        </p:txBody>
      </p:sp>
      <p:sp>
        <p:nvSpPr>
          <p:cNvPr id="19" name="Shape 16"/>
          <p:cNvSpPr/>
          <p:nvPr/>
        </p:nvSpPr>
        <p:spPr>
          <a:xfrm>
            <a:off x="4604028" y="4723805"/>
            <a:ext cx="30480" cy="829032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0" name="Text 17"/>
          <p:cNvSpPr/>
          <p:nvPr/>
        </p:nvSpPr>
        <p:spPr>
          <a:xfrm>
            <a:off x="4780717" y="4739045"/>
            <a:ext cx="1637467" cy="204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Key Insight</a:t>
            </a:r>
            <a:endParaRPr lang="en-US" sz="1400" dirty="0"/>
          </a:p>
        </p:txBody>
      </p:sp>
      <p:sp>
        <p:nvSpPr>
          <p:cNvPr id="21" name="Text 18"/>
          <p:cNvSpPr/>
          <p:nvPr/>
        </p:nvSpPr>
        <p:spPr>
          <a:xfrm>
            <a:off x="4780717" y="4988957"/>
            <a:ext cx="3904893" cy="495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2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Monthly volume spikes reveal high-liquidity periods; LSTM captures non-linear price dynamics with 99.95% accuracy on normalized scale</a:t>
            </a:r>
            <a:endParaRPr lang="en-US" sz="1200" dirty="0"/>
          </a:p>
        </p:txBody>
      </p:sp>
      <p:sp>
        <p:nvSpPr>
          <p:cNvPr id="22" name="Shape 19"/>
          <p:cNvSpPr/>
          <p:nvPr/>
        </p:nvSpPr>
        <p:spPr>
          <a:xfrm>
            <a:off x="443151" y="5673566"/>
            <a:ext cx="30480" cy="445651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3" name="Text 20"/>
          <p:cNvSpPr/>
          <p:nvPr/>
        </p:nvSpPr>
        <p:spPr>
          <a:xfrm>
            <a:off x="619839" y="5688806"/>
            <a:ext cx="1637467" cy="204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Business Impact</a:t>
            </a:r>
            <a:endParaRPr lang="en-US" sz="1400" dirty="0"/>
          </a:p>
        </p:txBody>
      </p:sp>
      <p:sp>
        <p:nvSpPr>
          <p:cNvPr id="24" name="Text 21"/>
          <p:cNvSpPr/>
          <p:nvPr/>
        </p:nvSpPr>
        <p:spPr>
          <a:xfrm>
            <a:off x="619839" y="5938718"/>
            <a:ext cx="8065770" cy="165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2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Enables optimal entry/exit point identification; supports portfolio positioning during high-volume trading windows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9463" y="2201108"/>
            <a:ext cx="8205073" cy="838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Project 2: Laptop Pricing Intelligence – Feature-Driven Market Segmentation</a:t>
            </a:r>
            <a:endParaRPr lang="en-US" sz="2800" dirty="0"/>
          </a:p>
        </p:txBody>
      </p:sp>
      <p:sp>
        <p:nvSpPr>
          <p:cNvPr id="4" name="Shape 1"/>
          <p:cNvSpPr/>
          <p:nvPr/>
        </p:nvSpPr>
        <p:spPr>
          <a:xfrm>
            <a:off x="454223" y="3143250"/>
            <a:ext cx="30480" cy="799743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5" name="Text 2"/>
          <p:cNvSpPr/>
          <p:nvPr/>
        </p:nvSpPr>
        <p:spPr>
          <a:xfrm>
            <a:off x="634008" y="3158490"/>
            <a:ext cx="1676876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Problem Statement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34008" y="3415546"/>
            <a:ext cx="3888343" cy="5122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2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Analyze Indian laptop market pricing dynamics across 23 technical specifications to identify feature premiums and optimal positioning</a:t>
            </a:r>
            <a:endParaRPr lang="en-US" sz="1200" dirty="0"/>
          </a:p>
        </p:txBody>
      </p:sp>
      <p:sp>
        <p:nvSpPr>
          <p:cNvPr id="7" name="Shape 4"/>
          <p:cNvSpPr/>
          <p:nvPr/>
        </p:nvSpPr>
        <p:spPr>
          <a:xfrm>
            <a:off x="4606290" y="3143250"/>
            <a:ext cx="30480" cy="799743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8" name="Text 5"/>
          <p:cNvSpPr/>
          <p:nvPr/>
        </p:nvSpPr>
        <p:spPr>
          <a:xfrm>
            <a:off x="4786074" y="3158490"/>
            <a:ext cx="1676876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Data Cleaning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4786074" y="3415546"/>
            <a:ext cx="3888462" cy="5122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2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1,275 laptops | Null validation on Company/Product/Price | Duplicate removal | EUR→INR conversion (109.99 rate) | Feature engineering: Pixels, PPI_proxy, TotalStorage</a:t>
            </a:r>
            <a:endParaRPr lang="en-US" sz="1200" dirty="0"/>
          </a:p>
        </p:txBody>
      </p:sp>
      <p:sp>
        <p:nvSpPr>
          <p:cNvPr id="10" name="Shape 7"/>
          <p:cNvSpPr/>
          <p:nvPr/>
        </p:nvSpPr>
        <p:spPr>
          <a:xfrm>
            <a:off x="454223" y="4071104"/>
            <a:ext cx="30480" cy="629007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1" name="Text 8"/>
          <p:cNvSpPr/>
          <p:nvPr/>
        </p:nvSpPr>
        <p:spPr>
          <a:xfrm>
            <a:off x="634008" y="4086344"/>
            <a:ext cx="1676876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EDA Findings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634008" y="4343400"/>
            <a:ext cx="3888343" cy="3414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2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5 price bands identified (Budget to Ultra) | Brand distribution across segments | Type positioning analysis</a:t>
            </a:r>
            <a:endParaRPr lang="en-US" sz="1200" dirty="0"/>
          </a:p>
        </p:txBody>
      </p:sp>
      <p:sp>
        <p:nvSpPr>
          <p:cNvPr id="13" name="Shape 10"/>
          <p:cNvSpPr/>
          <p:nvPr/>
        </p:nvSpPr>
        <p:spPr>
          <a:xfrm>
            <a:off x="4606290" y="4071104"/>
            <a:ext cx="30480" cy="629007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4" name="Text 11"/>
          <p:cNvSpPr/>
          <p:nvPr/>
        </p:nvSpPr>
        <p:spPr>
          <a:xfrm>
            <a:off x="4786074" y="4086344"/>
            <a:ext cx="1676876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Models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4786074" y="4343400"/>
            <a:ext cx="3888462" cy="3414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2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Ridge (R²: 0.748) | Lasso (R²: 0.751) | Random Forest (R²: 0.812) | XGBoost (R²: 0.851 - best)</a:t>
            </a:r>
            <a:endParaRPr lang="en-US" sz="1200" dirty="0"/>
          </a:p>
        </p:txBody>
      </p:sp>
      <p:sp>
        <p:nvSpPr>
          <p:cNvPr id="16" name="Shape 13"/>
          <p:cNvSpPr/>
          <p:nvPr/>
        </p:nvSpPr>
        <p:spPr>
          <a:xfrm>
            <a:off x="454223" y="4828223"/>
            <a:ext cx="30480" cy="629007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7" name="Text 14"/>
          <p:cNvSpPr/>
          <p:nvPr/>
        </p:nvSpPr>
        <p:spPr>
          <a:xfrm>
            <a:off x="634008" y="4843463"/>
            <a:ext cx="1676876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Top Features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634008" y="5100518"/>
            <a:ext cx="3888343" cy="3414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2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RAM configuration | Storage type (SSD vs HDD) | Display resolution (IPS panels) | CPU frequency | Screen size</a:t>
            </a:r>
            <a:endParaRPr lang="en-US" sz="1200" dirty="0"/>
          </a:p>
        </p:txBody>
      </p:sp>
      <p:sp>
        <p:nvSpPr>
          <p:cNvPr id="19" name="Shape 16"/>
          <p:cNvSpPr/>
          <p:nvPr/>
        </p:nvSpPr>
        <p:spPr>
          <a:xfrm>
            <a:off x="4606290" y="4828223"/>
            <a:ext cx="30480" cy="629007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0" name="Text 17"/>
          <p:cNvSpPr/>
          <p:nvPr/>
        </p:nvSpPr>
        <p:spPr>
          <a:xfrm>
            <a:off x="4786074" y="4843463"/>
            <a:ext cx="1765221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Market Segmentation</a:t>
            </a:r>
            <a:endParaRPr lang="en-US" sz="1400" dirty="0"/>
          </a:p>
        </p:txBody>
      </p:sp>
      <p:sp>
        <p:nvSpPr>
          <p:cNvPr id="21" name="Text 18"/>
          <p:cNvSpPr/>
          <p:nvPr/>
        </p:nvSpPr>
        <p:spPr>
          <a:xfrm>
            <a:off x="4786074" y="5100518"/>
            <a:ext cx="3888462" cy="3414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2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Budget: &lt;500€ | Mid: 500-1000€ | Upper-Mid: 1000-1500€ (highest volume) | Premium: 1500-2500€ | Ultra: &gt;2500€</a:t>
            </a:r>
            <a:endParaRPr lang="en-US" sz="1200" dirty="0"/>
          </a:p>
        </p:txBody>
      </p:sp>
      <p:sp>
        <p:nvSpPr>
          <p:cNvPr id="22" name="Shape 19"/>
          <p:cNvSpPr/>
          <p:nvPr/>
        </p:nvSpPr>
        <p:spPr>
          <a:xfrm>
            <a:off x="454223" y="5585341"/>
            <a:ext cx="30480" cy="458272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3" name="Text 20"/>
          <p:cNvSpPr/>
          <p:nvPr/>
        </p:nvSpPr>
        <p:spPr>
          <a:xfrm>
            <a:off x="634008" y="5600581"/>
            <a:ext cx="2220397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Strategic Recommendation</a:t>
            </a:r>
            <a:endParaRPr lang="en-US" sz="1400" dirty="0"/>
          </a:p>
        </p:txBody>
      </p:sp>
      <p:sp>
        <p:nvSpPr>
          <p:cNvPr id="24" name="Text 21"/>
          <p:cNvSpPr/>
          <p:nvPr/>
        </p:nvSpPr>
        <p:spPr>
          <a:xfrm>
            <a:off x="634008" y="5857637"/>
            <a:ext cx="8040529" cy="170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2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Focus Upper-Mid tier expansion with SSD/16GB RAM bundles; highest market volume and profitability potential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532" y="2011680"/>
            <a:ext cx="8252936" cy="795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Project 3: Netflix Content Strategy – Regional Genre Optimization</a:t>
            </a:r>
            <a:endParaRPr lang="en-US" sz="2800" dirty="0"/>
          </a:p>
        </p:txBody>
      </p:sp>
      <p:sp>
        <p:nvSpPr>
          <p:cNvPr id="4" name="Shape 1"/>
          <p:cNvSpPr/>
          <p:nvPr/>
        </p:nvSpPr>
        <p:spPr>
          <a:xfrm>
            <a:off x="430292" y="2899410"/>
            <a:ext cx="30480" cy="90809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5" name="Text 2"/>
          <p:cNvSpPr/>
          <p:nvPr/>
        </p:nvSpPr>
        <p:spPr>
          <a:xfrm>
            <a:off x="603290" y="2914650"/>
            <a:ext cx="1591508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Problem Statement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03290" y="3156466"/>
            <a:ext cx="3924062" cy="476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Evaluate streaming platform content library composition to optimize acquisition strategy and regional genre targeting across global markets</a:t>
            </a:r>
            <a:endParaRPr lang="en-US" sz="1200" dirty="0"/>
          </a:p>
        </p:txBody>
      </p:sp>
      <p:sp>
        <p:nvSpPr>
          <p:cNvPr id="7" name="Shape 4"/>
          <p:cNvSpPr/>
          <p:nvPr/>
        </p:nvSpPr>
        <p:spPr>
          <a:xfrm>
            <a:off x="4601408" y="2899410"/>
            <a:ext cx="30480" cy="90809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8" name="Text 5"/>
          <p:cNvSpPr/>
          <p:nvPr/>
        </p:nvSpPr>
        <p:spPr>
          <a:xfrm>
            <a:off x="4774406" y="2914650"/>
            <a:ext cx="1591508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Data Cleaning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4774406" y="3156466"/>
            <a:ext cx="3924062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8,790 titles | Genre explosion (multi-tag parsing) | Director standardization (Not Given handling) | Date parsing (year/month/day extraction) | Duration parsing (movies vs TV seasons)</a:t>
            </a:r>
            <a:endParaRPr lang="en-US" sz="1200" dirty="0"/>
          </a:p>
        </p:txBody>
      </p:sp>
      <p:sp>
        <p:nvSpPr>
          <p:cNvPr id="10" name="Shape 7"/>
          <p:cNvSpPr/>
          <p:nvPr/>
        </p:nvSpPr>
        <p:spPr>
          <a:xfrm>
            <a:off x="430292" y="3919895"/>
            <a:ext cx="30480" cy="590193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1" name="Text 8"/>
          <p:cNvSpPr/>
          <p:nvPr/>
        </p:nvSpPr>
        <p:spPr>
          <a:xfrm>
            <a:off x="603290" y="3935135"/>
            <a:ext cx="1649016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Content Composition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603290" y="4176951"/>
            <a:ext cx="3924062" cy="317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6,126 Movies (69.7%) | 2,664 TV Shows (30.3%) | Preference for feature films as primary engagement vehicle</a:t>
            </a:r>
            <a:endParaRPr lang="en-US" sz="1200" dirty="0"/>
          </a:p>
        </p:txBody>
      </p:sp>
      <p:sp>
        <p:nvSpPr>
          <p:cNvPr id="13" name="Shape 10"/>
          <p:cNvSpPr/>
          <p:nvPr/>
        </p:nvSpPr>
        <p:spPr>
          <a:xfrm>
            <a:off x="4601408" y="3919895"/>
            <a:ext cx="30480" cy="590193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4" name="Text 11"/>
          <p:cNvSpPr/>
          <p:nvPr/>
        </p:nvSpPr>
        <p:spPr>
          <a:xfrm>
            <a:off x="4774406" y="3935135"/>
            <a:ext cx="1591508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Seasonal Patterns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4774406" y="4176951"/>
            <a:ext cx="3924062" cy="317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Peak content additions: September-October | Monthly trend analysis reveals strategic release windows</a:t>
            </a:r>
            <a:endParaRPr lang="en-US" sz="1200" dirty="0"/>
          </a:p>
        </p:txBody>
      </p:sp>
      <p:sp>
        <p:nvSpPr>
          <p:cNvPr id="16" name="Shape 13"/>
          <p:cNvSpPr/>
          <p:nvPr/>
        </p:nvSpPr>
        <p:spPr>
          <a:xfrm>
            <a:off x="430292" y="4622483"/>
            <a:ext cx="30480" cy="749141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7" name="Text 14"/>
          <p:cNvSpPr/>
          <p:nvPr/>
        </p:nvSpPr>
        <p:spPr>
          <a:xfrm>
            <a:off x="603290" y="4637722"/>
            <a:ext cx="1591508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Regional Insights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603290" y="4879538"/>
            <a:ext cx="3924062" cy="317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India: Comedy dominance | USA: Diverse genre mix | Top countries: United States, India, United Kingdom, Canada, Japan</a:t>
            </a:r>
            <a:endParaRPr lang="en-US" sz="1200" dirty="0"/>
          </a:p>
        </p:txBody>
      </p:sp>
      <p:sp>
        <p:nvSpPr>
          <p:cNvPr id="19" name="Shape 16"/>
          <p:cNvSpPr/>
          <p:nvPr/>
        </p:nvSpPr>
        <p:spPr>
          <a:xfrm>
            <a:off x="4601408" y="4622483"/>
            <a:ext cx="30480" cy="749141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0" name="Text 17"/>
          <p:cNvSpPr/>
          <p:nvPr/>
        </p:nvSpPr>
        <p:spPr>
          <a:xfrm>
            <a:off x="4774406" y="4637722"/>
            <a:ext cx="1591508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Models</a:t>
            </a:r>
            <a:endParaRPr lang="en-US" sz="1400" dirty="0"/>
          </a:p>
        </p:txBody>
      </p:sp>
      <p:sp>
        <p:nvSpPr>
          <p:cNvPr id="21" name="Text 18"/>
          <p:cNvSpPr/>
          <p:nvPr/>
        </p:nvSpPr>
        <p:spPr>
          <a:xfrm>
            <a:off x="4774406" y="4879538"/>
            <a:ext cx="3924062" cy="476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Logistic Regression (Movie/TV: 100% accuracy) | Random Forest (100% accuracy) | Gradient Boosting (Rating prediction: 51% accuracy)</a:t>
            </a:r>
            <a:endParaRPr lang="en-US" sz="1200" dirty="0"/>
          </a:p>
        </p:txBody>
      </p:sp>
      <p:sp>
        <p:nvSpPr>
          <p:cNvPr id="22" name="Shape 19"/>
          <p:cNvSpPr/>
          <p:nvPr/>
        </p:nvSpPr>
        <p:spPr>
          <a:xfrm>
            <a:off x="430292" y="5484019"/>
            <a:ext cx="30480" cy="749141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3" name="Text 20"/>
          <p:cNvSpPr/>
          <p:nvPr/>
        </p:nvSpPr>
        <p:spPr>
          <a:xfrm>
            <a:off x="603290" y="5499259"/>
            <a:ext cx="1591508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Feature Importance</a:t>
            </a:r>
            <a:endParaRPr lang="en-US" sz="1400" dirty="0"/>
          </a:p>
        </p:txBody>
      </p:sp>
      <p:sp>
        <p:nvSpPr>
          <p:cNvPr id="24" name="Text 21"/>
          <p:cNvSpPr/>
          <p:nvPr/>
        </p:nvSpPr>
        <p:spPr>
          <a:xfrm>
            <a:off x="603290" y="5741075"/>
            <a:ext cx="3924062" cy="317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Movie duration (80.9%) | Country (3.0%) | Release year (2.7%) | Rating (1.9%)</a:t>
            </a:r>
            <a:endParaRPr lang="en-US" sz="1200" dirty="0"/>
          </a:p>
        </p:txBody>
      </p:sp>
      <p:sp>
        <p:nvSpPr>
          <p:cNvPr id="25" name="Shape 22"/>
          <p:cNvSpPr/>
          <p:nvPr/>
        </p:nvSpPr>
        <p:spPr>
          <a:xfrm>
            <a:off x="4601408" y="5484019"/>
            <a:ext cx="30480" cy="749141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6" name="Text 23"/>
          <p:cNvSpPr/>
          <p:nvPr/>
        </p:nvSpPr>
        <p:spPr>
          <a:xfrm>
            <a:off x="4774406" y="5499259"/>
            <a:ext cx="1591508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Strategic Value</a:t>
            </a:r>
            <a:endParaRPr lang="en-US" sz="1400" dirty="0"/>
          </a:p>
        </p:txBody>
      </p:sp>
      <p:sp>
        <p:nvSpPr>
          <p:cNvPr id="27" name="Text 24"/>
          <p:cNvSpPr/>
          <p:nvPr/>
        </p:nvSpPr>
        <p:spPr>
          <a:xfrm>
            <a:off x="4774406" y="5741075"/>
            <a:ext cx="3924062" cy="476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Aligns release calendars with high-growth months; identifies content gaps in top-performing countries for strategic acquisitions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5409" y="2343269"/>
            <a:ext cx="8313182" cy="741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Project 4: Instagram Fake Account Detection – ML-Powered Botnet Identification</a:t>
            </a:r>
            <a:endParaRPr lang="en-US" sz="2800" dirty="0"/>
          </a:p>
        </p:txBody>
      </p:sp>
      <p:sp>
        <p:nvSpPr>
          <p:cNvPr id="4" name="Shape 1"/>
          <p:cNvSpPr/>
          <p:nvPr/>
        </p:nvSpPr>
        <p:spPr>
          <a:xfrm>
            <a:off x="400169" y="3162895"/>
            <a:ext cx="30480" cy="686633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5" name="Text 2"/>
          <p:cNvSpPr/>
          <p:nvPr/>
        </p:nvSpPr>
        <p:spPr>
          <a:xfrm>
            <a:off x="564475" y="3178135"/>
            <a:ext cx="1483519" cy="185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Problem Statement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564475" y="3400663"/>
            <a:ext cx="3968710" cy="4336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2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Develop machine learning classification model to distinguish genuine from fraudulent social media accounts, enabling automated botnet detection and platform security</a:t>
            </a:r>
            <a:endParaRPr lang="en-US" sz="1200" dirty="0"/>
          </a:p>
        </p:txBody>
      </p:sp>
      <p:sp>
        <p:nvSpPr>
          <p:cNvPr id="7" name="Shape 4"/>
          <p:cNvSpPr/>
          <p:nvPr/>
        </p:nvSpPr>
        <p:spPr>
          <a:xfrm>
            <a:off x="4595574" y="3162895"/>
            <a:ext cx="30480" cy="686633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8" name="Text 5"/>
          <p:cNvSpPr/>
          <p:nvPr/>
        </p:nvSpPr>
        <p:spPr>
          <a:xfrm>
            <a:off x="4759881" y="3178135"/>
            <a:ext cx="1483519" cy="185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Data Overview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4759881" y="3400663"/>
            <a:ext cx="3968710" cy="289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2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576 training accounts | 120 test accounts | Perfectly balanced dataset (50/50 fake/genuine) | 12 behavioral features</a:t>
            </a:r>
            <a:endParaRPr lang="en-US" sz="1200" dirty="0"/>
          </a:p>
        </p:txBody>
      </p:sp>
      <p:sp>
        <p:nvSpPr>
          <p:cNvPr id="10" name="Shape 7"/>
          <p:cNvSpPr/>
          <p:nvPr/>
        </p:nvSpPr>
        <p:spPr>
          <a:xfrm>
            <a:off x="400169" y="3943231"/>
            <a:ext cx="30480" cy="686633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1" name="Text 8"/>
          <p:cNvSpPr/>
          <p:nvPr/>
        </p:nvSpPr>
        <p:spPr>
          <a:xfrm>
            <a:off x="564475" y="3958471"/>
            <a:ext cx="1483519" cy="185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Feature Engineering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564475" y="4180999"/>
            <a:ext cx="3968710" cy="4336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2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username_num_ratio | fullname_num_ratio | fol_ratio (followers/following) | profile_pic presence | external_url | is_private | posts | followers | follows</a:t>
            </a:r>
            <a:endParaRPr lang="en-US" sz="1200" dirty="0"/>
          </a:p>
        </p:txBody>
      </p:sp>
      <p:sp>
        <p:nvSpPr>
          <p:cNvPr id="13" name="Shape 10"/>
          <p:cNvSpPr/>
          <p:nvPr/>
        </p:nvSpPr>
        <p:spPr>
          <a:xfrm>
            <a:off x="4595574" y="3943231"/>
            <a:ext cx="30480" cy="686633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4" name="Text 11"/>
          <p:cNvSpPr/>
          <p:nvPr/>
        </p:nvSpPr>
        <p:spPr>
          <a:xfrm>
            <a:off x="4759881" y="3958471"/>
            <a:ext cx="1483519" cy="185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EDA Insights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4759881" y="4180999"/>
            <a:ext cx="3968710" cy="4336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2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Fake accounts lack profile pictures (key differentiator) | Abnormal follower distributions (very low or unusually high) | Username numeric ratio indicates auto-generation</a:t>
            </a:r>
            <a:endParaRPr lang="en-US" sz="1200" dirty="0"/>
          </a:p>
        </p:txBody>
      </p:sp>
      <p:sp>
        <p:nvSpPr>
          <p:cNvPr id="16" name="Shape 13"/>
          <p:cNvSpPr/>
          <p:nvPr/>
        </p:nvSpPr>
        <p:spPr>
          <a:xfrm>
            <a:off x="400169" y="4723567"/>
            <a:ext cx="30480" cy="542092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7" name="Text 14"/>
          <p:cNvSpPr/>
          <p:nvPr/>
        </p:nvSpPr>
        <p:spPr>
          <a:xfrm>
            <a:off x="564475" y="4738807"/>
            <a:ext cx="1483519" cy="185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Models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564475" y="4961334"/>
            <a:ext cx="3968710" cy="289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2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Logistic Regression (91.4% accuracy) | Decision Tree (90.5% accuracy) | Random Forest (93.1% accuracy - best)</a:t>
            </a:r>
            <a:endParaRPr lang="en-US" sz="1200" dirty="0"/>
          </a:p>
        </p:txBody>
      </p:sp>
      <p:sp>
        <p:nvSpPr>
          <p:cNvPr id="19" name="Shape 16"/>
          <p:cNvSpPr/>
          <p:nvPr/>
        </p:nvSpPr>
        <p:spPr>
          <a:xfrm>
            <a:off x="4595574" y="4723567"/>
            <a:ext cx="30480" cy="542092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0" name="Text 17"/>
          <p:cNvSpPr/>
          <p:nvPr/>
        </p:nvSpPr>
        <p:spPr>
          <a:xfrm>
            <a:off x="4759881" y="4738807"/>
            <a:ext cx="1483519" cy="185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Test Performance</a:t>
            </a:r>
            <a:endParaRPr lang="en-US" sz="1400" dirty="0"/>
          </a:p>
        </p:txBody>
      </p:sp>
      <p:sp>
        <p:nvSpPr>
          <p:cNvPr id="21" name="Text 18"/>
          <p:cNvSpPr/>
          <p:nvPr/>
        </p:nvSpPr>
        <p:spPr>
          <a:xfrm>
            <a:off x="4759881" y="4961334"/>
            <a:ext cx="3968710" cy="289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2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Precision: 0.95 (genuine) / 0.90 (fake) | Recall: 0.90 (genuine) / 0.95 (fake) | F1-Score: 0.92-0.93</a:t>
            </a:r>
            <a:endParaRPr lang="en-US" sz="1200" dirty="0"/>
          </a:p>
        </p:txBody>
      </p:sp>
      <p:sp>
        <p:nvSpPr>
          <p:cNvPr id="22" name="Shape 19"/>
          <p:cNvSpPr/>
          <p:nvPr/>
        </p:nvSpPr>
        <p:spPr>
          <a:xfrm>
            <a:off x="400169" y="5359360"/>
            <a:ext cx="30480" cy="542092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3" name="Text 20"/>
          <p:cNvSpPr/>
          <p:nvPr/>
        </p:nvSpPr>
        <p:spPr>
          <a:xfrm>
            <a:off x="564475" y="5374600"/>
            <a:ext cx="1483519" cy="185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Top Predictors</a:t>
            </a:r>
            <a:endParaRPr lang="en-US" sz="1400" dirty="0"/>
          </a:p>
        </p:txBody>
      </p:sp>
      <p:sp>
        <p:nvSpPr>
          <p:cNvPr id="24" name="Text 21"/>
          <p:cNvSpPr/>
          <p:nvPr/>
        </p:nvSpPr>
        <p:spPr>
          <a:xfrm>
            <a:off x="564475" y="5597128"/>
            <a:ext cx="3968710" cy="289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2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Followers (25.9%) | Posts (18.1%) | Username numeric ratio (13.1%) | Follower-following ratio (11.0%) | Profile picture (10.9%)</a:t>
            </a:r>
            <a:endParaRPr lang="en-US" sz="1200" dirty="0"/>
          </a:p>
        </p:txBody>
      </p:sp>
      <p:sp>
        <p:nvSpPr>
          <p:cNvPr id="25" name="Shape 22"/>
          <p:cNvSpPr/>
          <p:nvPr/>
        </p:nvSpPr>
        <p:spPr>
          <a:xfrm>
            <a:off x="4595574" y="5359360"/>
            <a:ext cx="30480" cy="542092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6" name="Text 23"/>
          <p:cNvSpPr/>
          <p:nvPr/>
        </p:nvSpPr>
        <p:spPr>
          <a:xfrm>
            <a:off x="4759881" y="5374600"/>
            <a:ext cx="1483519" cy="185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Business Impact</a:t>
            </a:r>
            <a:endParaRPr lang="en-US" sz="1400" dirty="0"/>
          </a:p>
        </p:txBody>
      </p:sp>
      <p:sp>
        <p:nvSpPr>
          <p:cNvPr id="27" name="Text 24"/>
          <p:cNvSpPr/>
          <p:nvPr/>
        </p:nvSpPr>
        <p:spPr>
          <a:xfrm>
            <a:off x="4759881" y="5597128"/>
            <a:ext cx="3968710" cy="289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2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Automated detection of fraudulent accounts; protects platform integrity and user trust; enables proactive botnet mitigation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2698" y="1126212"/>
            <a:ext cx="6037898" cy="564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Technical Skills &amp; Expertise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698" y="1979295"/>
            <a:ext cx="451961" cy="45196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2698" y="2611279"/>
            <a:ext cx="2601397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SQL &amp; Data Engineering</a:t>
            </a: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632698" y="2980134"/>
            <a:ext cx="6592491" cy="519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Complex joins, aggregations, database pipeline construction, MySQL optimization, data quality assurance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05211" y="1979295"/>
            <a:ext cx="451961" cy="45196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05211" y="2611279"/>
            <a:ext cx="3027283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Python &amp; Machine Learning</a:t>
            </a:r>
            <a:endParaRPr lang="en-US" dirty="0"/>
          </a:p>
        </p:txBody>
      </p:sp>
      <p:sp>
        <p:nvSpPr>
          <p:cNvPr id="8" name="Text 4"/>
          <p:cNvSpPr/>
          <p:nvPr/>
        </p:nvSpPr>
        <p:spPr>
          <a:xfrm>
            <a:off x="7405211" y="2980134"/>
            <a:ext cx="6592491" cy="519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Random Forest, XGBoost, LSTM, Logistic Regression, feature engineering, predictive analytics, scikit-learn, TensorFlow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2698" y="3787854"/>
            <a:ext cx="451961" cy="45196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32698" y="4419838"/>
            <a:ext cx="2468285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Data Visualization &amp; BI</a:t>
            </a:r>
            <a:endParaRPr lang="en-US" dirty="0"/>
          </a:p>
        </p:txBody>
      </p:sp>
      <p:sp>
        <p:nvSpPr>
          <p:cNvPr id="11" name="Text 6"/>
          <p:cNvSpPr/>
          <p:nvPr/>
        </p:nvSpPr>
        <p:spPr>
          <a:xfrm>
            <a:off x="632698" y="4788694"/>
            <a:ext cx="6592491" cy="519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Dashboard design, Tableau/matplotlib/seaborn, strategic insight communication, trend analysis, KPI tracking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05211" y="3787854"/>
            <a:ext cx="451961" cy="45196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05211" y="4419838"/>
            <a:ext cx="2259806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Statistical Analysis</a:t>
            </a:r>
            <a:endParaRPr lang="en-US" dirty="0"/>
          </a:p>
        </p:txBody>
      </p:sp>
      <p:sp>
        <p:nvSpPr>
          <p:cNvPr id="14" name="Text 8"/>
          <p:cNvSpPr/>
          <p:nvPr/>
        </p:nvSpPr>
        <p:spPr>
          <a:xfrm>
            <a:off x="7405211" y="4788694"/>
            <a:ext cx="6592491" cy="519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Correlation analysis, hypothesis testing, EDA, time-series analysis, classification metrics, model evaluation</a:t>
            </a:r>
            <a:endParaRPr lang="en-US" sz="1600" dirty="0"/>
          </a:p>
        </p:txBody>
      </p:sp>
      <p:sp>
        <p:nvSpPr>
          <p:cNvPr id="15" name="Shape 9"/>
          <p:cNvSpPr/>
          <p:nvPr/>
        </p:nvSpPr>
        <p:spPr>
          <a:xfrm>
            <a:off x="632698" y="5560649"/>
            <a:ext cx="13365004" cy="30123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</p:sp>
      <p:sp>
        <p:nvSpPr>
          <p:cNvPr id="16" name="Text 10"/>
          <p:cNvSpPr/>
          <p:nvPr/>
        </p:nvSpPr>
        <p:spPr>
          <a:xfrm>
            <a:off x="632698" y="5752743"/>
            <a:ext cx="13365004" cy="519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Experienced data analyst with demonstrated track record across finance, e-commerce, entertainment, and cybersecurity domains. Proven ability to transform raw data into strategic insights through end-to-end pipeline development, SQL analysis, and predictive modeling.</a:t>
            </a:r>
            <a:endParaRPr lang="en-US" sz="1600" dirty="0"/>
          </a:p>
        </p:txBody>
      </p:sp>
      <p:sp>
        <p:nvSpPr>
          <p:cNvPr id="17" name="Shape 11"/>
          <p:cNvSpPr/>
          <p:nvPr/>
        </p:nvSpPr>
        <p:spPr>
          <a:xfrm>
            <a:off x="632698" y="6434376"/>
            <a:ext cx="13365004" cy="669012"/>
          </a:xfrm>
          <a:prstGeom prst="roundRect">
            <a:avLst>
              <a:gd name="adj" fmla="val 11350"/>
            </a:avLst>
          </a:prstGeom>
          <a:solidFill>
            <a:srgbClr val="C7C9EA"/>
          </a:solidFill>
          <a:ln/>
        </p:spPr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435" y="6692503"/>
            <a:ext cx="225981" cy="180737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1220153" y="6623566"/>
            <a:ext cx="1259681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000000"/>
                </a:solidFill>
                <a:ea typeface="Inter" pitchFamily="34" charset="-122"/>
                <a:cs typeface="Inter" pitchFamily="34" charset="-120"/>
              </a:rPr>
              <a:t>Available for: Data Analyst | Business Intelligence | Analytics Engineer | Data Science positions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28224" y="1301829"/>
            <a:ext cx="12808387" cy="9714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Project 1: Coca-Cola Stock Performance Analysis</a:t>
            </a:r>
            <a:endParaRPr lang="en-US" sz="4800" dirty="0"/>
          </a:p>
        </p:txBody>
      </p:sp>
      <p:sp>
        <p:nvSpPr>
          <p:cNvPr id="3" name="Shape 1"/>
          <p:cNvSpPr/>
          <p:nvPr/>
        </p:nvSpPr>
        <p:spPr>
          <a:xfrm>
            <a:off x="793790" y="3173016"/>
            <a:ext cx="4196358" cy="2773799"/>
          </a:xfrm>
          <a:prstGeom prst="roundRect">
            <a:avLst>
              <a:gd name="adj" fmla="val 343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4074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897868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Analyse historical stock trends to identify volatility patterns and trading volume correlations for investment strategy optimisation.</a:t>
            </a: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5216962" y="3173016"/>
            <a:ext cx="4196358" cy="2773799"/>
          </a:xfrm>
          <a:prstGeom prst="roundRect">
            <a:avLst>
              <a:gd name="adj" fmla="val 343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6" y="34074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SQL Pipeline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3897868"/>
            <a:ext cx="37274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Built structured MySQL environment integrating live datasets with standardised date formats and floating-point precision for OHLC pricing data.</a:t>
            </a:r>
            <a:endParaRPr lang="en-US" dirty="0"/>
          </a:p>
        </p:txBody>
      </p:sp>
      <p:sp>
        <p:nvSpPr>
          <p:cNvPr id="9" name="Shape 7"/>
          <p:cNvSpPr/>
          <p:nvPr/>
        </p:nvSpPr>
        <p:spPr>
          <a:xfrm>
            <a:off x="9640133" y="3173016"/>
            <a:ext cx="4196358" cy="2773799"/>
          </a:xfrm>
          <a:prstGeom prst="roundRect">
            <a:avLst>
              <a:gd name="adj" fmla="val 343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34074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3897868"/>
            <a:ext cx="37274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Monthly volume aggregation revealed long-term growth trajectories and specific high-liquidity periods for strategic portfolio positioning.</a:t>
            </a: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793790" y="620196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Strategic Value:</a:t>
            </a:r>
            <a:r>
              <a:rPr lang="en-US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Enables identification of optimal entry/exit points based on historical volume spikes and price movements.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4766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Technical Approach: Data Engineering Pipeline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6280190" y="3105388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Constructed a robust data pipeline integrating live updated datasets into a structured MySQL environment. Standardised date formats and handled floating-point precision for Open, High, Low, and Close prices.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6280190" y="481214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Calculated AvgPrice using (Open+High+Low+Close)/4 to normalise daily fluctuations. Aggregated volume and price by Year/Month to reveal long-term growth trends and specific high-liquidity periods.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280190" y="615600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Visualization:</a:t>
            </a: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Dashboard featuring "Stock Price Trends" and "Trading Volume Trends" for temporal analysis.</a:t>
            </a:r>
            <a:endParaRPr lang="en-US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3820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Project 2: Laptop Pricing Market Intelligence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93790" y="359592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Analytical investigation into Indian market laptop pricing dynamics, identifying hardware features driving price premiums across 23 technical specifications.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93790" y="493978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Methodology:</a:t>
            </a: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Systematic null checks on 'Company', 'Product', and 'Price' fields with duplicate record removal. Distribution analysis by TypeName and hardware brand revealed market segmentation patterns.</a:t>
            </a:r>
            <a:endParaRPr lang="en-US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</TotalTime>
  <Words>1800</Words>
  <Application>Microsoft Office PowerPoint</Application>
  <PresentationFormat>Custom</PresentationFormat>
  <Paragraphs>169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 </cp:lastModifiedBy>
  <cp:revision>23</cp:revision>
  <dcterms:created xsi:type="dcterms:W3CDTF">2026-02-13T10:18:19Z</dcterms:created>
  <dcterms:modified xsi:type="dcterms:W3CDTF">2026-02-15T11:34:37Z</dcterms:modified>
</cp:coreProperties>
</file>